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80" r:id="rId10"/>
    <p:sldId id="263" r:id="rId11"/>
    <p:sldId id="268" r:id="rId12"/>
    <p:sldId id="281" r:id="rId13"/>
    <p:sldId id="264" r:id="rId14"/>
    <p:sldId id="284" r:id="rId15"/>
    <p:sldId id="265" r:id="rId16"/>
    <p:sldId id="266" r:id="rId17"/>
    <p:sldId id="267" r:id="rId18"/>
    <p:sldId id="282" r:id="rId19"/>
    <p:sldId id="283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76" r:id="rId28"/>
    <p:sldId id="277" r:id="rId29"/>
    <p:sldId id="278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thno.germes.ru/photo/people/37086ae268892f7371d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mtv.ru/archive/2009/02/img_full/17-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ntent.foto.mail.ru/mail/simoncon/_myphoto/i-7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46.radikal.ru/0803/0f/7413c4cc17d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-i.ru/uploads/articles_images/1360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p.ru/upimg/3dbcf1e95a9df2bc3cfa526f880f3a43063654af/21747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99" y="908720"/>
            <a:ext cx="7704857" cy="183006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Проект</a:t>
            </a:r>
            <a:r>
              <a:rPr lang="ru-RU" sz="4800" i="1" dirty="0" smtClean="0">
                <a:solidFill>
                  <a:srgbClr val="FF0000"/>
                </a:solidFill>
              </a:rPr>
              <a:t/>
            </a:r>
            <a:br>
              <a:rPr lang="ru-RU" sz="4800" i="1" dirty="0" smtClean="0">
                <a:solidFill>
                  <a:srgbClr val="FF0000"/>
                </a:solidFill>
              </a:rPr>
            </a:br>
            <a:r>
              <a:rPr lang="ru-RU" i="1" u="sng" dirty="0" smtClean="0">
                <a:solidFill>
                  <a:srgbClr val="FF0000"/>
                </a:solidFill>
              </a:rPr>
              <a:t>Милосердие и сострадани</a:t>
            </a:r>
            <a:r>
              <a:rPr lang="ru-RU" i="1" u="sng" dirty="0">
                <a:solidFill>
                  <a:srgbClr val="FF0000"/>
                </a:solidFill>
              </a:rPr>
              <a:t>е</a:t>
            </a:r>
            <a:r>
              <a:rPr lang="ru-RU" i="1" u="sng" dirty="0" smtClean="0">
                <a:solidFill>
                  <a:srgbClr val="FF0000"/>
                </a:solidFill>
              </a:rPr>
              <a:t>             </a:t>
            </a:r>
            <a:endParaRPr lang="ru-RU" sz="4800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299038" cy="138792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Подготовили:</a:t>
            </a:r>
          </a:p>
          <a:p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</a:rPr>
              <a:t>Колосова Марина Николаевна учитель начальных классов</a:t>
            </a:r>
          </a:p>
          <a:p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</a:rPr>
              <a:t>Учащиеся 4 класса МБОУ </a:t>
            </a:r>
            <a:r>
              <a:rPr lang="ru-RU" sz="11200" b="1" dirty="0" err="1" smtClean="0">
                <a:solidFill>
                  <a:schemeClr val="accent6">
                    <a:lumMod val="50000"/>
                  </a:schemeClr>
                </a:solidFill>
              </a:rPr>
              <a:t>Фруктовская</a:t>
            </a:r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</a:rPr>
              <a:t> СОШ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3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Из толкового словаря В. И. Даля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7" descr="Картинка 4 из 94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844823"/>
            <a:ext cx="428396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807361"/>
            <a:ext cx="4536505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«Милосердие –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сердолюбие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сочувствие, любовь на деле, готовность делать добро всякому,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милостливость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мягкосердие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Л. Н. Толстой о милосердии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4354645" cy="480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Милосердие состоит не столько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в вещественной помощи, сколько в духовной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поддержке ближнего, то есть в его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не осуждении </a:t>
            </a:r>
            <a:r>
              <a:rPr lang="ru-RU" sz="2800" dirty="0">
                <a:solidFill>
                  <a:srgbClr val="7030A0"/>
                </a:solidFill>
              </a:rPr>
              <a:t>и уважении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 к человеческому достоинству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268760"/>
            <a:ext cx="431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Милосердие и сострадание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sz="4000" dirty="0" smtClean="0">
                <a:solidFill>
                  <a:srgbClr val="FFFF00"/>
                </a:solidFill>
              </a:rPr>
              <a:t>Синонимы: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*Сочувствие, доброта, гуманизм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</a:t>
            </a:r>
            <a:r>
              <a:rPr lang="ru-RU" sz="4000" dirty="0" smtClean="0">
                <a:solidFill>
                  <a:srgbClr val="FFFF00"/>
                </a:solidFill>
              </a:rPr>
              <a:t>Антонимы: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*Равнодушие, жестокость, безразличие, безжалостность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860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Кто такой ближний ? 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807361"/>
            <a:ext cx="3744416" cy="48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990099"/>
                </a:solidFill>
              </a:rPr>
              <a:t> Ближний-тот</a:t>
            </a:r>
            <a:r>
              <a:rPr lang="ru-RU" sz="2800" b="1" i="1" dirty="0" smtClean="0">
                <a:solidFill>
                  <a:srgbClr val="990099"/>
                </a:solidFill>
              </a:rPr>
              <a:t>, кто </a:t>
            </a:r>
            <a:r>
              <a:rPr lang="ru-RU" sz="2800" b="1" i="1" dirty="0">
                <a:solidFill>
                  <a:srgbClr val="990099"/>
                </a:solidFill>
              </a:rPr>
              <a:t>не оставит тебя в беде;</a:t>
            </a:r>
            <a:br>
              <a:rPr lang="ru-RU" sz="2800" b="1" i="1" dirty="0">
                <a:solidFill>
                  <a:srgbClr val="990099"/>
                </a:solidFill>
              </a:rPr>
            </a:br>
            <a:r>
              <a:rPr lang="ru-RU" sz="2800" b="1" i="1" dirty="0">
                <a:solidFill>
                  <a:srgbClr val="990099"/>
                </a:solidFill>
              </a:rPr>
              <a:t> Ближний-тот</a:t>
            </a:r>
            <a:r>
              <a:rPr lang="ru-RU" sz="2800" b="1" i="1" dirty="0" smtClean="0">
                <a:solidFill>
                  <a:srgbClr val="990099"/>
                </a:solidFill>
              </a:rPr>
              <a:t>, кто </a:t>
            </a:r>
            <a:r>
              <a:rPr lang="ru-RU" sz="2800" b="1" i="1" dirty="0">
                <a:solidFill>
                  <a:srgbClr val="990099"/>
                </a:solidFill>
              </a:rPr>
              <a:t>нуждается в твоей помощи</a:t>
            </a:r>
            <a:endParaRPr lang="ru-RU" sz="2800" dirty="0"/>
          </a:p>
        </p:txBody>
      </p:sp>
      <p:pic>
        <p:nvPicPr>
          <p:cNvPr id="4" name="Picture 8" descr="Картинка 27 из 1407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2132856"/>
            <a:ext cx="4716462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Притча о добром самарянине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Картинка 2 из 20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Картинка 17 из 4828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4" y="332656"/>
            <a:ext cx="70202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1360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15 из 97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926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Милосердие и сострадание в    нашей жизни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(практическая часть)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192688" cy="4608511"/>
          </a:xfrm>
        </p:spPr>
      </p:pic>
    </p:spTree>
    <p:extLst>
      <p:ext uri="{BB962C8B-B14F-4D97-AF65-F5344CB8AC3E}">
        <p14:creationId xmlns:p14="http://schemas.microsoft.com/office/powerpoint/2010/main" val="4944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можем быть милосердными, мы можем сострадать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125112" cy="40514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Мы не рождаемся милосердными, но мы можем таковыми стать, если позволим Господу Богу совершить в нас работу по преображению нашего характера. Посему Слово Божье призывает нас: 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« Помнящий добро никогда не сотворит зла».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686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Участники проекта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*Учитель начальных классов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Колосова М.Н.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*Учащиеся 4 класса </a:t>
            </a:r>
          </a:p>
          <a:p>
            <a:pPr marL="0" indent="0">
              <a:buNone/>
            </a:pP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Бескер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Анастасия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Скорочкина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Анастасия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*Родители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Воспитанник детского дома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b="1" dirty="0" err="1" smtClean="0">
                <a:solidFill>
                  <a:srgbClr val="FF0000"/>
                </a:solidFill>
              </a:rPr>
              <a:t>Федоткин</a:t>
            </a:r>
            <a:r>
              <a:rPr lang="ru-RU" b="1" dirty="0" smtClean="0">
                <a:solidFill>
                  <a:srgbClr val="FF0000"/>
                </a:solidFill>
              </a:rPr>
              <a:t> Сергей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6574"/>
            <a:ext cx="5976664" cy="4790778"/>
          </a:xfrm>
        </p:spPr>
      </p:pic>
    </p:spTree>
    <p:extLst>
      <p:ext uri="{BB962C8B-B14F-4D97-AF65-F5344CB8AC3E}">
        <p14:creationId xmlns:p14="http://schemas.microsoft.com/office/powerpoint/2010/main" val="30375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Акция  «Свет в окне»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Каждый класс нашей школы посещает ветерана Великой Отечественной Войны или Ветерана Труда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Чернов Виктор Сергеевич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     ученики нашего 4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06574"/>
            <a:ext cx="5904656" cy="4574754"/>
          </a:xfrm>
        </p:spPr>
      </p:pic>
    </p:spTree>
    <p:extLst>
      <p:ext uri="{BB962C8B-B14F-4D97-AF65-F5344CB8AC3E}">
        <p14:creationId xmlns:p14="http://schemas.microsoft.com/office/powerpoint/2010/main" val="16007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Конева Анна Гавриловна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ученики 3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688632" cy="4680520"/>
          </a:xfrm>
        </p:spPr>
      </p:pic>
    </p:spTree>
    <p:extLst>
      <p:ext uri="{BB962C8B-B14F-4D97-AF65-F5344CB8AC3E}">
        <p14:creationId xmlns:p14="http://schemas.microsoft.com/office/powerpoint/2010/main" val="50310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Катков Михаил Акимович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72816"/>
            <a:ext cx="6048672" cy="4824535"/>
          </a:xfrm>
        </p:spPr>
      </p:pic>
    </p:spTree>
    <p:extLst>
      <p:ext uri="{BB962C8B-B14F-4D97-AF65-F5344CB8AC3E}">
        <p14:creationId xmlns:p14="http://schemas.microsoft.com/office/powerpoint/2010/main" val="24696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Классные часы в начальной школе «Учись творить добро»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192688" cy="4680519"/>
          </a:xfrm>
        </p:spPr>
      </p:pic>
    </p:spTree>
    <p:extLst>
      <p:ext uri="{BB962C8B-B14F-4D97-AF65-F5344CB8AC3E}">
        <p14:creationId xmlns:p14="http://schemas.microsoft.com/office/powerpoint/2010/main" val="5367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Социальный опрос,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проведённый учащимися   4класса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Тема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НУЖНЫ ЛИ МИЛОСЕРДИЕ И СОСТРАДАНИЕ.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Опрошено 19 взрослых и 20 детей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«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Да»                                             «Нет»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Взрослые – 19                             Взрослые - 0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Дети         - 18                             Дети        - 2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37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Участники  конкурса рисунков на тему: «Учись творить добро»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408712" cy="4896544"/>
          </a:xfrm>
        </p:spPr>
      </p:pic>
    </p:spTree>
    <p:extLst>
      <p:ext uri="{BB962C8B-B14F-4D97-AF65-F5344CB8AC3E}">
        <p14:creationId xmlns:p14="http://schemas.microsoft.com/office/powerpoint/2010/main" val="5409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Сборник пословиц и поговорок на тему «Милосердие и сострадание»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365393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Милость над грехом- что вода над огнём (т.е. властна)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Настоящий воин тот, у кого есть милосердие.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Доброе слово лучше мягкого пирога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90947" cy="14115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«Блажен, иже и скоты             милует»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(«Блажен человек, который и животных милует»)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Shape 96"/>
          <p:cNvSpPr>
            <a:spLocks noGrp="1"/>
          </p:cNvSpPr>
          <p:nvPr>
            <p:ph idx="1"/>
          </p:nvPr>
        </p:nvSpPr>
        <p:spPr>
          <a:xfrm>
            <a:off x="1547665" y="1807361"/>
            <a:ext cx="6048671" cy="4861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136904" cy="924475"/>
          </a:xfrm>
        </p:spPr>
        <p:txBody>
          <a:bodyPr/>
          <a:lstStyle/>
          <a:p>
            <a:r>
              <a:rPr lang="ru-RU" sz="4800" dirty="0" smtClean="0"/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Цели и задачи проекта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352927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Цели проекта.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Воспитание </a:t>
            </a:r>
            <a:r>
              <a:rPr lang="ru-RU" sz="2400" b="1" dirty="0">
                <a:solidFill>
                  <a:srgbClr val="7030A0"/>
                </a:solidFill>
              </a:rPr>
              <a:t>у младших подростков милосердия и сострадания как качественных характеристик православной </a:t>
            </a:r>
            <a:r>
              <a:rPr lang="ru-RU" sz="2400" b="1" dirty="0" smtClean="0">
                <a:solidFill>
                  <a:srgbClr val="7030A0"/>
                </a:solidFill>
              </a:rPr>
              <a:t>культуры.</a:t>
            </a:r>
            <a:endParaRPr lang="ru-RU" sz="2400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</a:rPr>
              <a:t>Задачи проекта.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Раскрыть </a:t>
            </a:r>
            <a:r>
              <a:rPr lang="ru-RU" sz="2400" b="1" dirty="0">
                <a:solidFill>
                  <a:srgbClr val="7030A0"/>
                </a:solidFill>
              </a:rPr>
              <a:t>смысл и сформировать первоначальное представление о милосердии и сострадании; показать проявление милосердия и сострадания в православных традициях русского народа; развивать навыки работы с информацией</a:t>
            </a:r>
          </a:p>
          <a:p>
            <a:pPr marL="0" indent="0">
              <a:buNone/>
            </a:pPr>
            <a:endParaRPr lang="ru-RU" sz="2400" b="1" u="sng" dirty="0" smtClean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Для христианина природа-это его дом и Божий храм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47081"/>
            <a:ext cx="5832648" cy="4550271"/>
          </a:xfrm>
        </p:spPr>
      </p:pic>
    </p:spTree>
    <p:extLst>
      <p:ext uri="{BB962C8B-B14F-4D97-AF65-F5344CB8AC3E}">
        <p14:creationId xmlns:p14="http://schemas.microsoft.com/office/powerpoint/2010/main" val="7632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Книжка – раскладушка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( правила поведения в природе)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06574"/>
            <a:ext cx="6480719" cy="4862785"/>
          </a:xfrm>
        </p:spPr>
      </p:pic>
    </p:spTree>
    <p:extLst>
      <p:ext uri="{BB962C8B-B14F-4D97-AF65-F5344CB8AC3E}">
        <p14:creationId xmlns:p14="http://schemas.microsoft.com/office/powerpoint/2010/main" val="221024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ru-RU" sz="4800" dirty="0" smtClean="0"/>
              <a:t>          </a:t>
            </a:r>
            <a:r>
              <a:rPr lang="ru-RU" sz="4800" b="1" dirty="0" smtClean="0">
                <a:solidFill>
                  <a:srgbClr val="FF0000"/>
                </a:solidFill>
              </a:rPr>
              <a:t>Призыв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052736"/>
            <a:ext cx="7848872" cy="59766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Делайте  людям добро, а не зло, разделяйте с ними и радость, и беду,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любите, уважайте друг друга, будьте готовыми  прийти на помощь   </a:t>
            </a:r>
            <a:r>
              <a:rPr lang="ru-RU" b="1" dirty="0" smtClean="0">
                <a:solidFill>
                  <a:srgbClr val="7030A0"/>
                </a:solidFill>
              </a:rPr>
              <a:t>в любую</a:t>
            </a:r>
            <a:r>
              <a:rPr lang="ru-RU" b="1" dirty="0">
                <a:solidFill>
                  <a:srgbClr val="7030A0"/>
                </a:solidFill>
              </a:rPr>
              <a:t> минуту, умейте прощать из сострадания, </a:t>
            </a:r>
            <a:r>
              <a:rPr lang="ru-RU" b="1" dirty="0" smtClean="0">
                <a:solidFill>
                  <a:srgbClr val="7030A0"/>
                </a:solidFill>
              </a:rPr>
              <a:t>человеколюбия.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 обделяйте вниманием своим всё живое.</a:t>
            </a:r>
            <a:endParaRPr lang="ru-RU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7030A0"/>
                </a:solidFill>
              </a:rPr>
              <a:t>Милосердие –  это нераздельное слияние чувства и поступка.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«Будь </a:t>
            </a:r>
            <a:r>
              <a:rPr lang="ru-RU" b="1" i="1" dirty="0" smtClean="0">
                <a:solidFill>
                  <a:srgbClr val="7030A0"/>
                </a:solidFill>
              </a:rPr>
              <a:t>щедрым душою! 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 Время не забудет   хорошим словом помянуть  Того, кто сердце отдал людям,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Запомни это, щедрым будь!»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                                         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7030A0"/>
                </a:solidFill>
              </a:rPr>
              <a:t>Будем же милосердными!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4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6600" b="1" dirty="0" smtClean="0">
                <a:solidFill>
                  <a:srgbClr val="FF0000"/>
                </a:solidFill>
              </a:rPr>
              <a:t>Спасибо за    внимание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Тип проекта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* Творческий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*Долгосрочный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Сроки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*Апрель - май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9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8202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Выявление проблемы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2197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Во время подготовки и проведения урока по теме «Милосердие и сострадание» мы, ученики 4 класса, выяснили, что детям не всегда понятно как можно проявлять сострадание и милосердие в наше мирное и сытое время.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1" descr="httpimages.yandex.ruyandsearchp=3&amp;text=%D1%81%D0%B2%D0%B5%D1%87%D0%B8%20%D0%B2%20%D1%85%D1%80%D0%B0%D0%BC%D0%B5&amp;img_url=img0.liveinternet.ru%2Fimages%2Fattach%2Fc%2F3%2F83%2F300%2F83300282_large_3387964_svecha_i_ryki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40" y="3573017"/>
            <a:ext cx="49063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1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Этапы работы над проектом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1251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1 этап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*Сбор и накопление материала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*Систематизация информации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*Теоретические знания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*Информирование и ознакомление родителей с темой и планом проекта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*Планирование совместной деятельности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*Составление сценария.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*Подбор цитат, стихи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Этапы работы над проектом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234963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2 этап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*Практическая деятельность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*Обращение к иллюстративно – справочной литературе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*Выбор материала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*Тематические беседы и классные часы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*Совместное изготовление рисунков учащимися начальной школы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*Анкетирование учащихся по изучаемой проблеме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*Общешкольные акции </a:t>
            </a:r>
          </a:p>
          <a:p>
            <a:pPr>
              <a:buFont typeface="Arial" charset="0"/>
              <a:buChar char="•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Эпиграф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07361"/>
            <a:ext cx="7811027" cy="40514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Пока </a:t>
            </a:r>
            <a:r>
              <a:rPr lang="ru-RU" b="1" dirty="0">
                <a:solidFill>
                  <a:srgbClr val="7030A0"/>
                </a:solidFill>
              </a:rPr>
              <a:t>мы боль чужую чувствуем,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Пока живёт в нас сострадание,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Пока мечтаем мы и буйствуем,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Есть в нашей жизни оправдание.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Андрей Дементьев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772816"/>
            <a:ext cx="38884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8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018942" cy="9244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В школьной библиотеке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700808"/>
            <a:ext cx="6264697" cy="4896543"/>
          </a:xfrm>
        </p:spPr>
      </p:pic>
    </p:spTree>
    <p:extLst>
      <p:ext uri="{BB962C8B-B14F-4D97-AF65-F5344CB8AC3E}">
        <p14:creationId xmlns:p14="http://schemas.microsoft.com/office/powerpoint/2010/main" val="39206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936</TotalTime>
  <Words>534</Words>
  <Application>Microsoft Office PowerPoint</Application>
  <PresentationFormat>Экран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Spring</vt:lpstr>
      <vt:lpstr>          Проект Милосердие и сострадание             </vt:lpstr>
      <vt:lpstr>Участники проекта</vt:lpstr>
      <vt:lpstr> Цели и задачи проекта</vt:lpstr>
      <vt:lpstr>Тип проекта</vt:lpstr>
      <vt:lpstr>Выявление проблемы</vt:lpstr>
      <vt:lpstr>Этапы работы над проектом</vt:lpstr>
      <vt:lpstr>Этапы работы над проектом</vt:lpstr>
      <vt:lpstr>             Эпиграф</vt:lpstr>
      <vt:lpstr>     В школьной библиотеке </vt:lpstr>
      <vt:lpstr>Из толкового словаря В. И. Даля</vt:lpstr>
      <vt:lpstr>Л. Н. Толстой о милосердии </vt:lpstr>
      <vt:lpstr>Милосердие и сострадание</vt:lpstr>
      <vt:lpstr>     Кто такой ближний ? </vt:lpstr>
      <vt:lpstr>Притча о добром самарянине</vt:lpstr>
      <vt:lpstr>Презентация PowerPoint</vt:lpstr>
      <vt:lpstr>Презентация PowerPoint</vt:lpstr>
      <vt:lpstr>Презентация PowerPoint</vt:lpstr>
      <vt:lpstr>Милосердие и сострадание в    нашей жизни (практическая часть)</vt:lpstr>
      <vt:lpstr>Мы можем быть милосердными, мы можем сострадать</vt:lpstr>
      <vt:lpstr>Воспитанник детского дома          Федоткин Сергей</vt:lpstr>
      <vt:lpstr>       Акция  «Свет в окне»</vt:lpstr>
      <vt:lpstr>   Чернов Виктор Сергеевич             ученики нашего 4 класса</vt:lpstr>
      <vt:lpstr>Конева Анна Гавриловна и ученики 3 класса</vt:lpstr>
      <vt:lpstr>Катков Михаил Акимович</vt:lpstr>
      <vt:lpstr>Классные часы в начальной школе «Учись творить добро»</vt:lpstr>
      <vt:lpstr>Социальный опрос,  проведённый учащимися   4класса Тема </vt:lpstr>
      <vt:lpstr>Участники  конкурса рисунков на тему: «Учись творить добро»</vt:lpstr>
      <vt:lpstr>Сборник пословиц и поговорок на тему «Милосердие и сострадание»</vt:lpstr>
      <vt:lpstr>«Блажен, иже и скоты             милует» («Блажен человек, который и животных милует»)</vt:lpstr>
      <vt:lpstr>Для христианина природа-это его дом и Божий храм</vt:lpstr>
      <vt:lpstr>Книжка – раскладушка ( правила поведения в природе)</vt:lpstr>
      <vt:lpstr>          Призыв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Проект Милосердие и сострадание.</dc:title>
  <dc:creator>Alin@</dc:creator>
  <cp:lastModifiedBy>МОУ Фруктовская СОШ</cp:lastModifiedBy>
  <cp:revision>65</cp:revision>
  <dcterms:created xsi:type="dcterms:W3CDTF">2013-03-29T17:19:17Z</dcterms:created>
  <dcterms:modified xsi:type="dcterms:W3CDTF">2013-05-22T02:36:21Z</dcterms:modified>
</cp:coreProperties>
</file>